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0" r:id="rId3"/>
    <p:sldId id="257" r:id="rId4"/>
    <p:sldId id="258" r:id="rId5"/>
    <p:sldId id="259" r:id="rId6"/>
    <p:sldId id="261" r:id="rId7"/>
    <p:sldId id="262" r:id="rId8"/>
    <p:sldId id="264" r:id="rId9"/>
    <p:sldId id="281" r:id="rId10"/>
    <p:sldId id="282" r:id="rId11"/>
    <p:sldId id="265" r:id="rId12"/>
    <p:sldId id="267" r:id="rId13"/>
    <p:sldId id="266" r:id="rId14"/>
    <p:sldId id="268" r:id="rId15"/>
    <p:sldId id="270" r:id="rId16"/>
    <p:sldId id="283" r:id="rId17"/>
    <p:sldId id="287" r:id="rId18"/>
    <p:sldId id="269" r:id="rId19"/>
    <p:sldId id="271" r:id="rId20"/>
    <p:sldId id="272" r:id="rId21"/>
    <p:sldId id="273" r:id="rId22"/>
    <p:sldId id="285" r:id="rId23"/>
    <p:sldId id="288" r:id="rId24"/>
    <p:sldId id="286" r:id="rId25"/>
    <p:sldId id="289" r:id="rId26"/>
    <p:sldId id="274" r:id="rId27"/>
    <p:sldId id="275" r:id="rId28"/>
    <p:sldId id="276" r:id="rId29"/>
    <p:sldId id="277" r:id="rId30"/>
    <p:sldId id="279" r:id="rId31"/>
    <p:sldId id="278" r:id="rId3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E5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B0F5B69-2F96-4226-8EB6-823139E59906}" v="19" dt="2022-09-28T22:58:44.68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9D5CC7-95B1-51E1-2050-8154AE4DC9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6C936A7-2B66-1292-7327-CB1A6F1F15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8A3D14-9562-E99A-C509-05DD3C899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0A89-C38E-40E2-B08E-4594A1628D94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0D16030-7B62-5D6B-B652-20EAC738C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534C88B-9899-326E-87D9-61CA2D770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9696-0C2F-4637-8A6C-B17976AAD4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478310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360142-CF94-9D7E-3E57-F995C5F8C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D1207072-A7AE-FA7D-7FF2-3234C2ACCD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33D1B85-1A2D-1F63-5B7E-3F1450207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0A89-C38E-40E2-B08E-4594A1628D94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7442F2A-A77D-E8AD-B639-D133B961B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BAF540C3-58FE-0114-95AF-C37AF7C10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9696-0C2F-4637-8A6C-B17976AAD4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6250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1D72620-9C52-AA02-B60E-DF22BFE8C5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EFB61EB-EB01-BB8C-E2AD-0A3C109182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02392BB-FDD7-05C3-63D5-9908A2F25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0A89-C38E-40E2-B08E-4594A1628D94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848D3E4E-BF2B-B187-29EB-239A78619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7FCE530-A5CA-CA91-DC6A-E665519F9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9696-0C2F-4637-8A6C-B17976AAD4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61445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E38AEC-83BE-034A-CC86-1B0EA977B5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B22C9C5-B0FC-D48A-BC69-E8AF5C2AE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631A5E9-1C14-BAC2-1873-3105E68AE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0A89-C38E-40E2-B08E-4594A1628D94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043436C3-2514-29B0-A802-28919C5EC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5FADE85A-F16D-2F29-C201-E252C07AD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9696-0C2F-4637-8A6C-B17976AAD4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8004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E930C6-E185-678E-2C04-6DA67FDF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6DDE243-E3D7-BACD-9443-4E24CA9D5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FA2C40D-46F1-0151-0C27-08CFA665E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0A89-C38E-40E2-B08E-4594A1628D94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F623AB0-8101-BFB4-DEA2-05A70FFAB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367A8E-85D7-DE0A-105E-77142EFAE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9696-0C2F-4637-8A6C-B17976AAD4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37127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FC1906-A927-FA6D-FAA4-87785E168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0EBD78A-7610-F281-7DA2-E007CB4C62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263D3647-5C7C-4282-1297-0D143173F25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5045B8FB-CAB6-27C7-5777-B34FB84A2C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0A89-C38E-40E2-B08E-4594A1628D94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3EDC1E9-7DBD-ADBE-E545-6BC1F69E1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2E6F4927-C043-2437-3BAF-6AA2481314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9696-0C2F-4637-8A6C-B17976AAD4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03217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E56EE-5E37-CAD0-508A-F7D6FF3A0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AED87F6-E4E0-0636-A344-2229CBC32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8508C433-1EA3-0286-B31C-AF7A761A6F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30AB0BDF-7732-06FD-A5D2-FD0ADC1F56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3EC5B8E-4B85-2C3F-EF65-C8C251DC2A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D1B5F0D1-0DE2-FB5A-D5C6-734024435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0A89-C38E-40E2-B08E-4594A1628D94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4C2F402-12EA-74BC-FD0D-D1428A529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B7530A6D-885F-5576-C9FF-2467B45EC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9696-0C2F-4637-8A6C-B17976AAD4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00762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9758C1-6ECF-0B8F-7760-6FA346CD4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C421EA12-6D9D-938C-8C05-739435450A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0A89-C38E-40E2-B08E-4594A1628D94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4F0AEA33-F6D1-935C-2DC5-222437DC8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1EFCED0C-281A-A14A-E977-EF36525EF7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9696-0C2F-4637-8A6C-B17976AAD4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452627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7374431-7B55-3FA8-24FB-C7D26CB86E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0A89-C38E-40E2-B08E-4594A1628D94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72F85B0-20CF-C264-82EA-18058004A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AAA99C2D-A3D5-E552-6ED0-0F838D065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9696-0C2F-4637-8A6C-B17976AAD4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22175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EB28B6-F520-D2AD-7971-C26CF44EA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9C13358-680C-AFF4-426A-1E8BD264E8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27B1BF7-D01D-A1C4-3DBE-10C0BEE14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C9AD2D3C-D078-030C-D8D5-D7480D803B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0A89-C38E-40E2-B08E-4594A1628D94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B7D6483-D6C6-3A68-05D0-0EC0A9E8B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9AC6762-5F27-B890-BCC5-DB080684A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9696-0C2F-4637-8A6C-B17976AAD4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60844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7E89C9-3544-B8B2-E101-7327272A2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2429650F-5E50-A393-2BCE-F7128B80860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CB121A9-53A6-2A8B-C388-2794C10EB2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197AACA-656A-35FF-B629-4835405B08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B0A89-C38E-40E2-B08E-4594A1628D94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1AFA79ED-DD75-0F79-808E-F271126DD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B45C931-B319-CEA0-7192-A8FADBDEE2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D9696-0C2F-4637-8A6C-B17976AAD4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62832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341CBB8-A8B1-4F48-6D74-7A7674834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53FABC1-E117-C3FE-9280-71C11E85E3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7FE296F-C042-DBFE-19F7-2E7AC8C97F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B0A89-C38E-40E2-B08E-4594A1628D94}" type="datetimeFigureOut">
              <a:rPr lang="nl-NL" smtClean="0"/>
              <a:t>28-9-2022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629F207-3734-8FBD-F3DC-0A02CDCD0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9AF9958-7B08-7620-6F43-5C2704F526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D9696-0C2F-4637-8A6C-B17976AAD4BB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208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B3F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0F80EFC-B58B-FDCE-F470-CA3F017C05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57149"/>
            <a:ext cx="10905066" cy="4743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697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82B6ACA-7398-8EA9-CCDD-9F37DC8E37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Planning maken van de te verwachten werkzaamheden </a:t>
            </a:r>
          </a:p>
          <a:p>
            <a:pPr marL="0" indent="0">
              <a:buNone/>
            </a:pPr>
            <a:r>
              <a:rPr lang="nl-NL" dirty="0">
                <a:sym typeface="Wingdings" panose="05000000000000000000" pitchFamily="2" charset="2"/>
              </a:rPr>
              <a:t> van gesprek opdrachtgever tot plaatsing beplanting</a:t>
            </a:r>
            <a:endParaRPr lang="nl-NL" dirty="0"/>
          </a:p>
          <a:p>
            <a:pPr marL="0" indent="0">
              <a:buNone/>
            </a:pPr>
            <a:r>
              <a:rPr lang="nl-NL" dirty="0"/>
              <a:t> </a:t>
            </a:r>
          </a:p>
          <a:p>
            <a:r>
              <a:rPr lang="nl-NL" dirty="0"/>
              <a:t>Tijdsindicatie</a:t>
            </a:r>
          </a:p>
          <a:p>
            <a:r>
              <a:rPr lang="nl-NL" dirty="0"/>
              <a:t>Onderwerpen (bijv. gesprek, </a:t>
            </a:r>
            <a:r>
              <a:rPr lang="nl-NL" dirty="0" err="1"/>
              <a:t>tussenbesprekeing</a:t>
            </a:r>
            <a:r>
              <a:rPr lang="nl-NL" dirty="0"/>
              <a:t>, inkoop, beplanting, berekenen, vervoer, plaatsen) 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5DC5FED-0785-9D17-EC99-838D89A94DA2}"/>
              </a:ext>
            </a:extLst>
          </p:cNvPr>
          <p:cNvSpPr/>
          <p:nvPr/>
        </p:nvSpPr>
        <p:spPr>
          <a:xfrm>
            <a:off x="838200" y="502430"/>
            <a:ext cx="8373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Plan van aanpak / draaiboek</a:t>
            </a:r>
          </a:p>
        </p:txBody>
      </p:sp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68C97DAF-8E52-E1C0-BAAA-C19591A1879C}"/>
              </a:ext>
            </a:extLst>
          </p:cNvPr>
          <p:cNvSpPr txBox="1">
            <a:spLocks/>
          </p:cNvSpPr>
          <p:nvPr/>
        </p:nvSpPr>
        <p:spPr>
          <a:xfrm>
            <a:off x="11658601" y="6337852"/>
            <a:ext cx="422744" cy="470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1100" dirty="0"/>
          </a:p>
          <a:p>
            <a:pPr marL="0" indent="0">
              <a:buNone/>
            </a:pPr>
            <a:r>
              <a:rPr lang="nl-NL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4937409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5BFE43D9-C32F-CEFB-566E-03B876492AE3}"/>
              </a:ext>
            </a:extLst>
          </p:cNvPr>
          <p:cNvSpPr/>
          <p:nvPr/>
        </p:nvSpPr>
        <p:spPr>
          <a:xfrm>
            <a:off x="639656" y="241035"/>
            <a:ext cx="10909640" cy="13686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1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Analyse</a:t>
            </a:r>
            <a:r>
              <a:rPr lang="en-US" sz="5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 </a:t>
            </a:r>
            <a:r>
              <a:rPr lang="en-US" sz="5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vorm</a:t>
            </a:r>
            <a:r>
              <a:rPr lang="en-US" sz="51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 en </a:t>
            </a:r>
            <a:r>
              <a:rPr lang="en-US" sz="51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  <a:ea typeface="+mj-ea"/>
                <a:cs typeface="+mj-cs"/>
              </a:rPr>
              <a:t>sfeer</a:t>
            </a:r>
            <a:endParaRPr lang="en-US" sz="51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17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B2DA0440-6347-F978-F5E2-9660DD53A7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191" y="3429000"/>
            <a:ext cx="9277618" cy="1978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12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E5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2A9FBAF2-09CB-8771-9979-31FCFC9BB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1" y="0"/>
            <a:ext cx="10159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6747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40F6708-5D48-C4F1-D0BA-55A41A7079A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73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0072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0E47B3B1-D6F2-7D98-F1C9-2772A10318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54" b="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812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2299D76-97E6-0AC8-9145-A027929EAA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1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906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DE5FA6C-C437-8422-E62F-F60FB50233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1928" y="2490152"/>
            <a:ext cx="10515600" cy="4351338"/>
          </a:xfrm>
        </p:spPr>
        <p:txBody>
          <a:bodyPr/>
          <a:lstStyle/>
          <a:p>
            <a:r>
              <a:rPr lang="nl-NL" dirty="0"/>
              <a:t>Onderzoek groeifactoren op de locatie (plattegrond ruimte -1.12)</a:t>
            </a:r>
          </a:p>
          <a:p>
            <a:endParaRPr lang="nl-NL" dirty="0"/>
          </a:p>
          <a:p>
            <a:r>
              <a:rPr lang="nl-NL" dirty="0"/>
              <a:t>Lijst van 30 passende planten (met beeld, formaat en verzorging)</a:t>
            </a:r>
          </a:p>
          <a:p>
            <a:endParaRPr lang="nl-NL" dirty="0"/>
          </a:p>
          <a:p>
            <a:r>
              <a:rPr lang="nl-NL" dirty="0"/>
              <a:t>Conclusie  ten aanzien van de plantkeuze</a:t>
            </a:r>
          </a:p>
          <a:p>
            <a:endParaRPr lang="nl-NL" dirty="0"/>
          </a:p>
          <a:p>
            <a:endParaRPr lang="nl-NL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D8C1E090-C5CF-435B-A754-86E95FB72245}"/>
              </a:ext>
            </a:extLst>
          </p:cNvPr>
          <p:cNvSpPr/>
          <p:nvPr/>
        </p:nvSpPr>
        <p:spPr>
          <a:xfrm>
            <a:off x="1164070" y="533062"/>
            <a:ext cx="672966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Analyses groeifactoren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72F298B4-5C29-625A-A378-640C8A30A82C}"/>
              </a:ext>
            </a:extLst>
          </p:cNvPr>
          <p:cNvSpPr txBox="1">
            <a:spLocks/>
          </p:cNvSpPr>
          <p:nvPr/>
        </p:nvSpPr>
        <p:spPr>
          <a:xfrm>
            <a:off x="11658601" y="6337852"/>
            <a:ext cx="422744" cy="470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1100" dirty="0"/>
          </a:p>
          <a:p>
            <a:pPr marL="0" indent="0">
              <a:buNone/>
            </a:pPr>
            <a:r>
              <a:rPr lang="nl-NL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690432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42DA73A-AA2C-F960-7D60-08D78374C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252" y="89452"/>
            <a:ext cx="5787887" cy="5148527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C6A6ED3-10FD-3FEA-FF58-5A3100AF35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013" y="5367188"/>
            <a:ext cx="5814126" cy="126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077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30809DA-FCB1-8593-76C1-94978D1B7F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3" b="183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56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E3103757-0F28-7209-D4F9-C4DEAC9B9B7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76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C99C0297-4311-9FA1-175C-7A683573AE51}"/>
              </a:ext>
            </a:extLst>
          </p:cNvPr>
          <p:cNvSpPr/>
          <p:nvPr/>
        </p:nvSpPr>
        <p:spPr>
          <a:xfrm>
            <a:off x="1346959" y="328555"/>
            <a:ext cx="9351160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Onderzoek   </a:t>
            </a:r>
            <a:r>
              <a:rPr lang="nl-NL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-</a:t>
            </a: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beleving </a:t>
            </a:r>
          </a:p>
          <a:p>
            <a:r>
              <a:rPr lang="nl-NL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           	     - </a:t>
            </a: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invloed op mens</a:t>
            </a:r>
            <a:b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 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0CA99B1F-024D-C9DB-D479-5C176E2770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037" y="2093883"/>
            <a:ext cx="9498082" cy="476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3748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2B1105C1-5237-F957-CA8F-EFF98D8ADA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72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1615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9A50824-5F31-A788-5406-C63A4E323C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3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40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>
            <a:extLst>
              <a:ext uri="{FF2B5EF4-FFF2-40B4-BE49-F238E27FC236}">
                <a16:creationId xmlns:a16="http://schemas.microsoft.com/office/drawing/2014/main" id="{07E38CB6-8BD2-B916-894C-F801BB0C9FF3}"/>
              </a:ext>
            </a:extLst>
          </p:cNvPr>
          <p:cNvSpPr/>
          <p:nvPr/>
        </p:nvSpPr>
        <p:spPr>
          <a:xfrm>
            <a:off x="390772" y="512370"/>
            <a:ext cx="4631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Prijsberekening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1DFDE17E-A427-1DE0-C0A5-A2A2A81ECB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286" y="1435700"/>
            <a:ext cx="7405242" cy="5168348"/>
          </a:xfrm>
          <a:prstGeom prst="rect">
            <a:avLst/>
          </a:prstGeom>
        </p:spPr>
      </p:pic>
      <p:sp>
        <p:nvSpPr>
          <p:cNvPr id="9" name="Tijdelijke aanduiding voor inhoud 2">
            <a:extLst>
              <a:ext uri="{FF2B5EF4-FFF2-40B4-BE49-F238E27FC236}">
                <a16:creationId xmlns:a16="http://schemas.microsoft.com/office/drawing/2014/main" id="{52611A03-8510-B4AB-564A-918EF26AC53B}"/>
              </a:ext>
            </a:extLst>
          </p:cNvPr>
          <p:cNvSpPr txBox="1">
            <a:spLocks/>
          </p:cNvSpPr>
          <p:nvPr/>
        </p:nvSpPr>
        <p:spPr>
          <a:xfrm>
            <a:off x="11658601" y="6357730"/>
            <a:ext cx="422744" cy="470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1100" dirty="0"/>
          </a:p>
          <a:p>
            <a:pPr marL="0" indent="0">
              <a:buNone/>
            </a:pPr>
            <a:r>
              <a:rPr lang="nl-NL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188685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96AF52FA-7C44-CF2B-C541-42CE21869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1880" y="903127"/>
            <a:ext cx="6356902" cy="1753063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F9367DF8-E7EF-995E-9512-4063AB7DCD14}"/>
              </a:ext>
            </a:extLst>
          </p:cNvPr>
          <p:cNvSpPr/>
          <p:nvPr/>
        </p:nvSpPr>
        <p:spPr>
          <a:xfrm>
            <a:off x="1072694" y="1049083"/>
            <a:ext cx="22543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Offerte</a:t>
            </a:r>
            <a:endParaRPr lang="nl-N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7301ECD6-7170-5B59-2AB6-DD2D09A9DB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30925">
            <a:off x="1893518" y="2628486"/>
            <a:ext cx="2867025" cy="386715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5044ABD9-B132-EBCB-643B-4DFC132DE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1880" y="3643819"/>
            <a:ext cx="2311677" cy="3214181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8545F002-ADFA-C98C-4583-3809CF0B0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0489">
            <a:off x="8738621" y="2654748"/>
            <a:ext cx="2501154" cy="360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51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A97C819-D5B9-229E-47CE-46E5E4683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2637" y="2221519"/>
            <a:ext cx="9964015" cy="4351338"/>
          </a:xfrm>
        </p:spPr>
        <p:txBody>
          <a:bodyPr/>
          <a:lstStyle/>
          <a:p>
            <a:r>
              <a:rPr lang="nl-NL" u="sng" dirty="0"/>
              <a:t>Uitgebreid</a:t>
            </a:r>
            <a:r>
              <a:rPr lang="nl-NL" dirty="0"/>
              <a:t> verzorgingsadvies (bij de interieurbeplanting)</a:t>
            </a:r>
          </a:p>
          <a:p>
            <a:endParaRPr lang="nl-NL" dirty="0"/>
          </a:p>
          <a:p>
            <a:r>
              <a:rPr lang="nl-NL" dirty="0"/>
              <a:t>Creatief uitgewerkt</a:t>
            </a:r>
          </a:p>
          <a:p>
            <a:endParaRPr lang="nl-NL" dirty="0"/>
          </a:p>
          <a:p>
            <a:r>
              <a:rPr lang="nl-NL" dirty="0"/>
              <a:t>Passend bij beleving</a:t>
            </a:r>
          </a:p>
          <a:p>
            <a:endParaRPr lang="nl-NL" dirty="0"/>
          </a:p>
          <a:p>
            <a:r>
              <a:rPr lang="nl-NL" dirty="0"/>
              <a:t>Toelichting aan de hand van SDG 3  ….. </a:t>
            </a:r>
            <a:r>
              <a:rPr lang="nl-NL" dirty="0" err="1"/>
              <a:t>Good</a:t>
            </a:r>
            <a:r>
              <a:rPr lang="nl-NL" dirty="0"/>
              <a:t> Health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75A1AAF0-6401-B233-B4F9-1B9F5B474ED2}"/>
              </a:ext>
            </a:extLst>
          </p:cNvPr>
          <p:cNvSpPr/>
          <p:nvPr/>
        </p:nvSpPr>
        <p:spPr>
          <a:xfrm>
            <a:off x="2012637" y="356230"/>
            <a:ext cx="533569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Verzorgingsadvies</a:t>
            </a:r>
          </a:p>
        </p:txBody>
      </p:sp>
      <p:sp>
        <p:nvSpPr>
          <p:cNvPr id="6" name="Tijdelijke aanduiding voor inhoud 2">
            <a:extLst>
              <a:ext uri="{FF2B5EF4-FFF2-40B4-BE49-F238E27FC236}">
                <a16:creationId xmlns:a16="http://schemas.microsoft.com/office/drawing/2014/main" id="{F1117CF2-302B-A99A-DFC6-C1A6F41B8604}"/>
              </a:ext>
            </a:extLst>
          </p:cNvPr>
          <p:cNvSpPr txBox="1">
            <a:spLocks/>
          </p:cNvSpPr>
          <p:nvPr/>
        </p:nvSpPr>
        <p:spPr>
          <a:xfrm>
            <a:off x="11658601" y="6337852"/>
            <a:ext cx="422744" cy="470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1100" dirty="0"/>
          </a:p>
          <a:p>
            <a:pPr marL="0" indent="0">
              <a:buNone/>
            </a:pPr>
            <a:r>
              <a:rPr lang="nl-NL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285250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1FB5CC5-A54B-2B68-010E-21CC45BB8F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48264" y="2332520"/>
            <a:ext cx="9766852" cy="3153879"/>
          </a:xfrm>
        </p:spPr>
        <p:txBody>
          <a:bodyPr/>
          <a:lstStyle/>
          <a:p>
            <a:r>
              <a:rPr lang="nl-NL" dirty="0"/>
              <a:t>Activiteiten (wat zijn de werkzaamheden/toelichting)</a:t>
            </a:r>
          </a:p>
          <a:p>
            <a:endParaRPr lang="nl-NL" dirty="0"/>
          </a:p>
          <a:p>
            <a:r>
              <a:rPr lang="nl-NL" dirty="0"/>
              <a:t>Prijs</a:t>
            </a:r>
          </a:p>
          <a:p>
            <a:endParaRPr lang="nl-NL" dirty="0"/>
          </a:p>
          <a:p>
            <a:r>
              <a:rPr lang="nl-NL" dirty="0"/>
              <a:t>Verhouding prijs / formaat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F3B3E9B0-EFA4-38BC-6CD4-C5FC849FBB0F}"/>
              </a:ext>
            </a:extLst>
          </p:cNvPr>
          <p:cNvSpPr/>
          <p:nvPr/>
        </p:nvSpPr>
        <p:spPr>
          <a:xfrm>
            <a:off x="1821984" y="522309"/>
            <a:ext cx="50097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Onderhoudsplan</a:t>
            </a:r>
          </a:p>
        </p:txBody>
      </p:sp>
    </p:spTree>
    <p:extLst>
      <p:ext uri="{BB962C8B-B14F-4D97-AF65-F5344CB8AC3E}">
        <p14:creationId xmlns:p14="http://schemas.microsoft.com/office/powerpoint/2010/main" val="24951001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 descr="Afbeelding met tekst&#10;&#10;Automatisch gegenereerde beschrijving">
            <a:extLst>
              <a:ext uri="{FF2B5EF4-FFF2-40B4-BE49-F238E27FC236}">
                <a16:creationId xmlns:a16="http://schemas.microsoft.com/office/drawing/2014/main" id="{B9107CB5-2C07-3C04-9710-FC1CCDBBC37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1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29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16515E0-556D-31E8-C4BE-C0BEC7D7C4A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803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 descr="Afbeelding met verschillend&#10;&#10;Automatisch gegenereerde beschrijving">
            <a:extLst>
              <a:ext uri="{FF2B5EF4-FFF2-40B4-BE49-F238E27FC236}">
                <a16:creationId xmlns:a16="http://schemas.microsoft.com/office/drawing/2014/main" id="{7B4809DD-4E45-C4EB-A0E6-ECC2982F79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28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1D411E33-E614-A4CC-E2EC-7F434C51A4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982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005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A56F9144-5112-7476-AB58-415F0508799D}"/>
              </a:ext>
            </a:extLst>
          </p:cNvPr>
          <p:cNvSpPr/>
          <p:nvPr/>
        </p:nvSpPr>
        <p:spPr>
          <a:xfrm>
            <a:off x="1036649" y="1570335"/>
            <a:ext cx="942341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Interieurbeplanting …..</a:t>
            </a:r>
          </a:p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Functies van interne beplanting</a:t>
            </a:r>
          </a:p>
        </p:txBody>
      </p:sp>
      <p:sp>
        <p:nvSpPr>
          <p:cNvPr id="11" name="Tijdelijke aanduiding voor inhoud 2">
            <a:extLst>
              <a:ext uri="{FF2B5EF4-FFF2-40B4-BE49-F238E27FC236}">
                <a16:creationId xmlns:a16="http://schemas.microsoft.com/office/drawing/2014/main" id="{34BEEEE9-4E87-E768-99AC-CCF1D096C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1560" y="3796665"/>
            <a:ext cx="5349240" cy="2126615"/>
          </a:xfrm>
        </p:spPr>
        <p:txBody>
          <a:bodyPr/>
          <a:lstStyle/>
          <a:p>
            <a:pPr>
              <a:buFont typeface="Wingdings" panose="05000000000000000000" pitchFamily="2" charset="2"/>
              <a:buChar char="q"/>
            </a:pPr>
            <a:r>
              <a:rPr lang="nl-NL" sz="3500" dirty="0"/>
              <a:t>  Esthetische functies </a:t>
            </a:r>
          </a:p>
          <a:p>
            <a:pPr>
              <a:buFont typeface="Wingdings" panose="05000000000000000000" pitchFamily="2" charset="2"/>
              <a:buChar char="q"/>
            </a:pPr>
            <a:endParaRPr lang="nl-NL" sz="3500" dirty="0"/>
          </a:p>
          <a:p>
            <a:pPr>
              <a:buFont typeface="Wingdings" panose="05000000000000000000" pitchFamily="2" charset="2"/>
              <a:buChar char="q"/>
            </a:pPr>
            <a:r>
              <a:rPr lang="nl-NL" sz="3500" dirty="0"/>
              <a:t>  Klimatologische functies</a:t>
            </a:r>
          </a:p>
          <a:p>
            <a:pPr>
              <a:buFont typeface="Wingdings" panose="05000000000000000000" pitchFamily="2" charset="2"/>
              <a:buChar char="q"/>
            </a:pPr>
            <a:endParaRPr lang="nl-NL" dirty="0"/>
          </a:p>
          <a:p>
            <a:pPr>
              <a:buFont typeface="Wingdings" panose="05000000000000000000" pitchFamily="2" charset="2"/>
              <a:buChar char="q"/>
            </a:pPr>
            <a:endParaRPr lang="nl-NL" dirty="0"/>
          </a:p>
        </p:txBody>
      </p:sp>
      <p:sp>
        <p:nvSpPr>
          <p:cNvPr id="12" name="Tijdelijke aanduiding voor inhoud 2">
            <a:extLst>
              <a:ext uri="{FF2B5EF4-FFF2-40B4-BE49-F238E27FC236}">
                <a16:creationId xmlns:a16="http://schemas.microsoft.com/office/drawing/2014/main" id="{B82ED48C-4693-EE5D-D411-C6C831F14693}"/>
              </a:ext>
            </a:extLst>
          </p:cNvPr>
          <p:cNvSpPr txBox="1">
            <a:spLocks/>
          </p:cNvSpPr>
          <p:nvPr/>
        </p:nvSpPr>
        <p:spPr>
          <a:xfrm>
            <a:off x="11658601" y="6337852"/>
            <a:ext cx="422744" cy="470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1100" dirty="0"/>
          </a:p>
          <a:p>
            <a:pPr marL="0" indent="0">
              <a:buNone/>
            </a:pPr>
            <a:r>
              <a:rPr lang="nl-NL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1515633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7A915350-6774-7571-0F0A-5C6C64966B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7" r="300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495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4C04FC55-9CCD-12B6-239F-547727DC72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667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Tijdelijke aanduiding voor inhoud 4" descr="Afbeelding met tekst&#10;&#10;Automatisch gegenereerde beschrijving">
            <a:extLst>
              <a:ext uri="{FF2B5EF4-FFF2-40B4-BE49-F238E27FC236}">
                <a16:creationId xmlns:a16="http://schemas.microsoft.com/office/drawing/2014/main" id="{92010D36-9F2C-EA17-8FC6-AD42CA248D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64" b="109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410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AD275BCD-8D35-7845-1FDD-98341ABAF8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27" b="77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353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8077D32-F950-36F1-6405-8DA8CB1E6B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53208" y="3319669"/>
            <a:ext cx="9614452" cy="353833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nl-NL" u="sng" dirty="0"/>
              <a:t>Voorkomende klachten</a:t>
            </a:r>
            <a:r>
              <a:rPr lang="nl-NL" dirty="0"/>
              <a:t>:</a:t>
            </a:r>
          </a:p>
          <a:p>
            <a:r>
              <a:rPr lang="nl-NL" dirty="0"/>
              <a:t>Prikkende / tranende ogen</a:t>
            </a:r>
          </a:p>
          <a:p>
            <a:r>
              <a:rPr lang="nl-NL" dirty="0"/>
              <a:t>Moeheid, lusteloosheid, slaperigheid</a:t>
            </a:r>
          </a:p>
          <a:p>
            <a:r>
              <a:rPr lang="nl-NL" dirty="0"/>
              <a:t>Prikkende neus</a:t>
            </a:r>
          </a:p>
          <a:p>
            <a:r>
              <a:rPr lang="nl-NL" dirty="0"/>
              <a:t>Hoofdpijn, duizeligheid</a:t>
            </a:r>
          </a:p>
          <a:p>
            <a:r>
              <a:rPr lang="nl-NL" dirty="0"/>
              <a:t>Droge en gescheurde lippen</a:t>
            </a:r>
          </a:p>
          <a:p>
            <a:r>
              <a:rPr lang="nl-NL" dirty="0"/>
              <a:t>Dorst (door schrapen van de keel)</a:t>
            </a:r>
          </a:p>
          <a:p>
            <a:endParaRPr lang="nl-NL" dirty="0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EE677ECA-C38B-6459-0139-99B27FC6312E}"/>
              </a:ext>
            </a:extLst>
          </p:cNvPr>
          <p:cNvSpPr/>
          <p:nvPr/>
        </p:nvSpPr>
        <p:spPr>
          <a:xfrm>
            <a:off x="1653208" y="534064"/>
            <a:ext cx="68701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Sick Building </a:t>
            </a:r>
            <a:r>
              <a:rPr lang="nl-NL" sz="5400" b="1" cap="none" spc="0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Syndrome</a:t>
            </a:r>
            <a:endParaRPr lang="nl-NL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CBE1DD83-C5A8-E10F-2FB7-F2EC2D42F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3208" y="1636298"/>
            <a:ext cx="10515600" cy="1325563"/>
          </a:xfrm>
        </p:spPr>
        <p:txBody>
          <a:bodyPr>
            <a:normAutofit/>
          </a:bodyPr>
          <a:lstStyle/>
          <a:p>
            <a:r>
              <a:rPr lang="nl-NL" sz="3500" dirty="0">
                <a:latin typeface="Calibri" panose="020F0502020204030204" pitchFamily="34" charset="0"/>
                <a:cs typeface="Calibri" panose="020F0502020204030204" pitchFamily="34" charset="0"/>
              </a:rPr>
              <a:t>Gezondheidsklachten die worden veroorzaakt door invloed van het gebouw</a:t>
            </a:r>
          </a:p>
        </p:txBody>
      </p:sp>
    </p:spTree>
    <p:extLst>
      <p:ext uri="{BB962C8B-B14F-4D97-AF65-F5344CB8AC3E}">
        <p14:creationId xmlns:p14="http://schemas.microsoft.com/office/powerpoint/2010/main" val="15128882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8A52AAD-0851-8CE7-D2E3-CFEF89CE4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3039" y="5636109"/>
            <a:ext cx="8285922" cy="917091"/>
          </a:xfrm>
        </p:spPr>
        <p:txBody>
          <a:bodyPr/>
          <a:lstStyle/>
          <a:p>
            <a:pPr marL="0" indent="0">
              <a:buNone/>
            </a:pPr>
            <a:r>
              <a:rPr lang="nl-NL" dirty="0"/>
              <a:t>Door het gebruik van planten wordt de lucht gezuiverd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B5C9BFEA-001F-EC09-4A60-07C285FB1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489491"/>
            <a:ext cx="11074400" cy="4595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874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Right Triangle 13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ABDA174B-378A-5BB3-60CA-68C93CF54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8215" y="918546"/>
            <a:ext cx="6774604" cy="4979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39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102C51D-629A-B3AC-49D3-C013C9CD48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/>
              <a:t>Beschrijving van informatie over de opdracht verkregen door:</a:t>
            </a:r>
          </a:p>
          <a:p>
            <a:pPr marL="0" indent="0">
              <a:buNone/>
            </a:pPr>
            <a:endParaRPr lang="nl-NL" dirty="0"/>
          </a:p>
          <a:p>
            <a:r>
              <a:rPr lang="nl-NL" dirty="0"/>
              <a:t>Interview: vragen opstellen om zoveel mogelijk informatie te krijgen</a:t>
            </a:r>
          </a:p>
          <a:p>
            <a:endParaRPr lang="nl-NL" dirty="0"/>
          </a:p>
          <a:p>
            <a:r>
              <a:rPr lang="nl-NL" dirty="0"/>
              <a:t>Wat zijn de wensen en eisen van de opdrachtgever</a:t>
            </a:r>
          </a:p>
          <a:p>
            <a:endParaRPr lang="nl-NL" dirty="0"/>
          </a:p>
          <a:p>
            <a:r>
              <a:rPr lang="nl-NL" dirty="0"/>
              <a:t>Budget 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79A4A765-6CBD-C351-BF69-B6C83E7E19EB}"/>
              </a:ext>
            </a:extLst>
          </p:cNvPr>
          <p:cNvSpPr/>
          <p:nvPr/>
        </p:nvSpPr>
        <p:spPr>
          <a:xfrm>
            <a:off x="838200" y="462674"/>
            <a:ext cx="44466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nl-NL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Opdrachtgever</a:t>
            </a:r>
          </a:p>
        </p:txBody>
      </p:sp>
      <p:sp>
        <p:nvSpPr>
          <p:cNvPr id="7" name="Tijdelijke aanduiding voor inhoud 2">
            <a:extLst>
              <a:ext uri="{FF2B5EF4-FFF2-40B4-BE49-F238E27FC236}">
                <a16:creationId xmlns:a16="http://schemas.microsoft.com/office/drawing/2014/main" id="{36C31C3B-60D0-B8BC-1FB8-D15FCE583CC2}"/>
              </a:ext>
            </a:extLst>
          </p:cNvPr>
          <p:cNvSpPr txBox="1">
            <a:spLocks/>
          </p:cNvSpPr>
          <p:nvPr/>
        </p:nvSpPr>
        <p:spPr>
          <a:xfrm>
            <a:off x="11658601" y="6337852"/>
            <a:ext cx="422744" cy="470011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nl-NL" sz="1100" dirty="0"/>
          </a:p>
          <a:p>
            <a:pPr marL="0" indent="0">
              <a:buNone/>
            </a:pPr>
            <a:r>
              <a:rPr lang="nl-NL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229924934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</TotalTime>
  <Words>225</Words>
  <Application>Microsoft Office PowerPoint</Application>
  <PresentationFormat>Breedbeeld</PresentationFormat>
  <Paragraphs>66</Paragraphs>
  <Slides>31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6" baseType="lpstr">
      <vt:lpstr>Arial</vt:lpstr>
      <vt:lpstr>Calibri</vt:lpstr>
      <vt:lpstr>Calibri Light</vt:lpstr>
      <vt:lpstr>Wingdings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Gezondheidsklachten die worden veroorzaakt door invloed van het gebouw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Jacintha Westerink</dc:creator>
  <cp:lastModifiedBy>Jacintha Westerink</cp:lastModifiedBy>
  <cp:revision>2</cp:revision>
  <dcterms:created xsi:type="dcterms:W3CDTF">2022-09-28T21:18:45Z</dcterms:created>
  <dcterms:modified xsi:type="dcterms:W3CDTF">2022-09-28T23:01:46Z</dcterms:modified>
</cp:coreProperties>
</file>